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Old Standard TT"/>
      <p:regular r:id="rId30"/>
      <p:bold r:id="rId31"/>
      <p: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ldStandardTT-bold.fntdata"/><Relationship Id="rId30" Type="http://schemas.openxmlformats.org/officeDocument/2006/relationships/font" Target="fonts/OldStandardTT-regular.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OldStandardTT-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5429d4361e_5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5429d4361e_5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55b547f93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55b547f93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55b547f93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55b547f93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55b547f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55b547f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55b547f93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55b547f93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55b547f93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55b547f93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55b547f93d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55b547f93d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55b547f93d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55b547f93d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5617fb266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5617fb266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5617fb2666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5617fb266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55b547f93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55b547f93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55b547f93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55b547f93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55b547f93d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55b547f93d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55b547f93d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55b547f93d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355b547f93d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355b547f93d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55b547f93d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355b547f93d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55b547f93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55b547f93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355b547f93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355b547f93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5429d4361e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5429d4361e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5429d4361e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5429d4361e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5429d4361e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5429d4361e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5617fb2666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5617fb2666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5429d4361e_5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5429d4361e_5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index.js" TargetMode="Externa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upabase.com" TargetMode="Externa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Tavern Keeper</a:t>
            </a:r>
            <a:endParaRPr/>
          </a:p>
        </p:txBody>
      </p:sp>
      <p:sp>
        <p:nvSpPr>
          <p:cNvPr id="60" name="Google Shape;60;p13"/>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Kaleb Scott, Silas Elder, Kenneth Gray, Evan Primasing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Login Design</a:t>
            </a:r>
            <a:endParaRPr/>
          </a:p>
        </p:txBody>
      </p:sp>
      <p:sp>
        <p:nvSpPr>
          <p:cNvPr id="119" name="Google Shape;119;p22"/>
          <p:cNvSpPr txBox="1"/>
          <p:nvPr>
            <p:ph idx="1" type="body"/>
          </p:nvPr>
        </p:nvSpPr>
        <p:spPr>
          <a:xfrm>
            <a:off x="311700" y="1171600"/>
            <a:ext cx="4260300" cy="33972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GoogleOAuth plugin in our </a:t>
            </a:r>
            <a:r>
              <a:rPr lang="en" u="sng">
                <a:solidFill>
                  <a:schemeClr val="hlink"/>
                </a:solidFill>
                <a:hlinkClick r:id="rId3"/>
              </a:rPr>
              <a:t>Index.js</a:t>
            </a:r>
            <a:r>
              <a:rPr lang="en"/>
              <a:t> file</a:t>
            </a:r>
            <a:endParaRPr/>
          </a:p>
          <a:p>
            <a:pPr indent="-342900" lvl="0" marL="457200" rtl="0" algn="l">
              <a:spcBef>
                <a:spcPts val="0"/>
              </a:spcBef>
              <a:spcAft>
                <a:spcPts val="0"/>
              </a:spcAft>
              <a:buSzPts val="1800"/>
              <a:buChar char="●"/>
            </a:pPr>
            <a:r>
              <a:rPr lang="en"/>
              <a:t>Can then authenticate user login – returns gmail to be stored in Supabase</a:t>
            </a:r>
            <a:endParaRPr/>
          </a:p>
          <a:p>
            <a:pPr indent="-342900" lvl="0" marL="457200" rtl="0" algn="l">
              <a:spcBef>
                <a:spcPts val="0"/>
              </a:spcBef>
              <a:spcAft>
                <a:spcPts val="0"/>
              </a:spcAft>
              <a:buSzPts val="1800"/>
              <a:buChar char="●"/>
            </a:pPr>
            <a:r>
              <a:rPr lang="en"/>
              <a:t>When a new gmail is stored, a user record is created</a:t>
            </a:r>
            <a:endParaRPr/>
          </a:p>
          <a:p>
            <a:pPr indent="-342900" lvl="0" marL="457200" rtl="0" algn="l">
              <a:spcBef>
                <a:spcPts val="0"/>
              </a:spcBef>
              <a:spcAft>
                <a:spcPts val="0"/>
              </a:spcAft>
              <a:buSzPts val="1800"/>
              <a:buChar char="●"/>
            </a:pPr>
            <a:r>
              <a:rPr lang="en"/>
              <a:t>By default a random username is generated</a:t>
            </a:r>
            <a:endParaRPr/>
          </a:p>
          <a:p>
            <a:pPr indent="0" lvl="0" marL="0" rtl="0" algn="l">
              <a:spcBef>
                <a:spcPts val="1200"/>
              </a:spcBef>
              <a:spcAft>
                <a:spcPts val="1200"/>
              </a:spcAft>
              <a:buNone/>
            </a:pPr>
            <a:r>
              <a:t/>
            </a:r>
            <a:endParaRPr/>
          </a:p>
        </p:txBody>
      </p:sp>
      <p:pic>
        <p:nvPicPr>
          <p:cNvPr id="120" name="Google Shape;120;p22" title="TVRNLOGIN.png"/>
          <p:cNvPicPr preferRelativeResize="0"/>
          <p:nvPr/>
        </p:nvPicPr>
        <p:blipFill>
          <a:blip r:embed="rId4">
            <a:alphaModFix/>
          </a:blip>
          <a:stretch>
            <a:fillRect/>
          </a:stretch>
        </p:blipFill>
        <p:spPr>
          <a:xfrm>
            <a:off x="4694850" y="1046125"/>
            <a:ext cx="4267201" cy="305125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Copying Code from Github</a:t>
            </a:r>
            <a:endParaRPr/>
          </a:p>
        </p:txBody>
      </p:sp>
      <p:sp>
        <p:nvSpPr>
          <p:cNvPr id="126" name="Google Shape;126;p2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arenR"/>
            </a:pPr>
            <a:r>
              <a:rPr lang="en"/>
              <a:t>Navigate to https://github.com/eprim7/tavern_keeper.git and click on the green code button</a:t>
            </a:r>
            <a:endParaRPr/>
          </a:p>
          <a:p>
            <a:pPr indent="0" lvl="0" marL="0" rtl="0" algn="l">
              <a:spcBef>
                <a:spcPts val="1200"/>
              </a:spcBef>
              <a:spcAft>
                <a:spcPts val="1200"/>
              </a:spcAft>
              <a:buNone/>
            </a:pPr>
            <a:r>
              <a:t/>
            </a:r>
            <a:endParaRPr/>
          </a:p>
        </p:txBody>
      </p:sp>
      <p:pic>
        <p:nvPicPr>
          <p:cNvPr id="127" name="Google Shape;127;p23"/>
          <p:cNvPicPr preferRelativeResize="0"/>
          <p:nvPr/>
        </p:nvPicPr>
        <p:blipFill>
          <a:blip r:embed="rId3">
            <a:alphaModFix/>
          </a:blip>
          <a:stretch>
            <a:fillRect/>
          </a:stretch>
        </p:blipFill>
        <p:spPr>
          <a:xfrm>
            <a:off x="2681850" y="1624575"/>
            <a:ext cx="6383501" cy="3243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Getting Code into Visual Studio Code</a:t>
            </a:r>
            <a:endParaRPr/>
          </a:p>
        </p:txBody>
      </p:sp>
      <p:sp>
        <p:nvSpPr>
          <p:cNvPr id="133" name="Google Shape;133;p2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2) Copy the code, navigate to Visual Studio Code and click Clone git Repository. Enter the code into the Dropdown menu</a:t>
            </a:r>
            <a:endParaRPr/>
          </a:p>
        </p:txBody>
      </p:sp>
      <p:pic>
        <p:nvPicPr>
          <p:cNvPr id="134" name="Google Shape;134;p24"/>
          <p:cNvPicPr preferRelativeResize="0"/>
          <p:nvPr/>
        </p:nvPicPr>
        <p:blipFill>
          <a:blip r:embed="rId3">
            <a:alphaModFix/>
          </a:blip>
          <a:stretch>
            <a:fillRect/>
          </a:stretch>
        </p:blipFill>
        <p:spPr>
          <a:xfrm>
            <a:off x="2099851" y="1924600"/>
            <a:ext cx="6306773" cy="2946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Installing necessary dependencies</a:t>
            </a:r>
            <a:endParaRPr/>
          </a:p>
        </p:txBody>
      </p:sp>
      <p:sp>
        <p:nvSpPr>
          <p:cNvPr id="140" name="Google Shape;140;p2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3) After installing the code, open up a terminal in VS code and navigate up one </a:t>
            </a:r>
            <a:r>
              <a:rPr lang="en"/>
              <a:t>directory</a:t>
            </a:r>
            <a:r>
              <a:rPr lang="en"/>
              <a:t> by running cd tavern_keeper. Then run npm install to install the necessary dependencies. </a:t>
            </a:r>
            <a:endParaRPr/>
          </a:p>
          <a:p>
            <a:pPr indent="0" lvl="0" marL="0" rtl="0" algn="l">
              <a:spcBef>
                <a:spcPts val="1200"/>
              </a:spcBef>
              <a:spcAft>
                <a:spcPts val="1200"/>
              </a:spcAft>
              <a:buNone/>
            </a:pPr>
            <a:r>
              <a:t/>
            </a:r>
            <a:endParaRPr/>
          </a:p>
        </p:txBody>
      </p:sp>
      <p:pic>
        <p:nvPicPr>
          <p:cNvPr id="141" name="Google Shape;141;p25"/>
          <p:cNvPicPr preferRelativeResize="0"/>
          <p:nvPr/>
        </p:nvPicPr>
        <p:blipFill>
          <a:blip r:embed="rId3">
            <a:alphaModFix/>
          </a:blip>
          <a:stretch>
            <a:fillRect/>
          </a:stretch>
        </p:blipFill>
        <p:spPr>
          <a:xfrm>
            <a:off x="2744750" y="1867800"/>
            <a:ext cx="5410900" cy="31577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Adding env file</a:t>
            </a:r>
            <a:endParaRPr/>
          </a:p>
        </p:txBody>
      </p:sp>
      <p:sp>
        <p:nvSpPr>
          <p:cNvPr id="147" name="Google Shape;147;p2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4) After installing the dependencies, users must create a .env file in their tavern_keeper folder. This file will hold our API Keys.</a:t>
            </a:r>
            <a:endParaRPr/>
          </a:p>
          <a:p>
            <a:pPr indent="0" lvl="0" marL="0" rtl="0" algn="l">
              <a:spcBef>
                <a:spcPts val="1200"/>
              </a:spcBef>
              <a:spcAft>
                <a:spcPts val="1200"/>
              </a:spcAft>
              <a:buNone/>
            </a:pPr>
            <a:r>
              <a:t/>
            </a:r>
            <a:endParaRPr/>
          </a:p>
        </p:txBody>
      </p:sp>
      <p:pic>
        <p:nvPicPr>
          <p:cNvPr id="148" name="Google Shape;148;p26"/>
          <p:cNvPicPr preferRelativeResize="0"/>
          <p:nvPr/>
        </p:nvPicPr>
        <p:blipFill>
          <a:blip r:embed="rId3">
            <a:alphaModFix/>
          </a:blip>
          <a:stretch>
            <a:fillRect/>
          </a:stretch>
        </p:blipFill>
        <p:spPr>
          <a:xfrm>
            <a:off x="5812003" y="1598950"/>
            <a:ext cx="1465425" cy="3237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Create Supabase	</a:t>
            </a:r>
            <a:endParaRPr/>
          </a:p>
        </p:txBody>
      </p:sp>
      <p:sp>
        <p:nvSpPr>
          <p:cNvPr id="154" name="Google Shape;154;p27"/>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Users will then navigate to </a:t>
            </a:r>
            <a:r>
              <a:rPr lang="en" u="sng">
                <a:solidFill>
                  <a:schemeClr val="hlink"/>
                </a:solidFill>
                <a:hlinkClick r:id="rId3"/>
              </a:rPr>
              <a:t>Supabase.com</a:t>
            </a:r>
            <a:r>
              <a:rPr lang="en"/>
              <a:t> and click on the green start your project </a:t>
            </a:r>
            <a:r>
              <a:rPr lang="en"/>
              <a:t>button</a:t>
            </a:r>
            <a:r>
              <a:rPr lang="en"/>
              <a:t> </a:t>
            </a:r>
            <a:endParaRPr/>
          </a:p>
          <a:p>
            <a:pPr indent="0" lvl="0" marL="0" rtl="0" algn="l">
              <a:spcBef>
                <a:spcPts val="1200"/>
              </a:spcBef>
              <a:spcAft>
                <a:spcPts val="1200"/>
              </a:spcAft>
              <a:buNone/>
            </a:pPr>
            <a:r>
              <a:t/>
            </a:r>
            <a:endParaRPr/>
          </a:p>
        </p:txBody>
      </p:sp>
      <p:pic>
        <p:nvPicPr>
          <p:cNvPr id="155" name="Google Shape;155;p27"/>
          <p:cNvPicPr preferRelativeResize="0"/>
          <p:nvPr/>
        </p:nvPicPr>
        <p:blipFill>
          <a:blip r:embed="rId4">
            <a:alphaModFix/>
          </a:blip>
          <a:stretch>
            <a:fillRect/>
          </a:stretch>
        </p:blipFill>
        <p:spPr>
          <a:xfrm>
            <a:off x="1832450" y="1615250"/>
            <a:ext cx="5888023" cy="31886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Getting API Keys</a:t>
            </a:r>
            <a:endParaRPr/>
          </a:p>
        </p:txBody>
      </p:sp>
      <p:sp>
        <p:nvSpPr>
          <p:cNvPr id="161" name="Google Shape;161;p28"/>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After creating a project and naming it, users will navigate to Data API, underneath the Project Settings tab on the left</a:t>
            </a:r>
            <a:endParaRPr/>
          </a:p>
        </p:txBody>
      </p:sp>
      <p:pic>
        <p:nvPicPr>
          <p:cNvPr id="162" name="Google Shape;162;p28"/>
          <p:cNvPicPr preferRelativeResize="0"/>
          <p:nvPr/>
        </p:nvPicPr>
        <p:blipFill>
          <a:blip r:embed="rId3">
            <a:alphaModFix/>
          </a:blip>
          <a:stretch>
            <a:fillRect/>
          </a:stretch>
        </p:blipFill>
        <p:spPr>
          <a:xfrm>
            <a:off x="4246624" y="1565075"/>
            <a:ext cx="1195925" cy="32402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API Keys</a:t>
            </a:r>
            <a:endParaRPr/>
          </a:p>
        </p:txBody>
      </p:sp>
      <p:sp>
        <p:nvSpPr>
          <p:cNvPr id="168" name="Google Shape;168;p29"/>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Users will then copy the items under Project URL and Project API Keys. After copying they will navigate back to their VS Code and the env file they just created. Then they will enter  REACT_APP_SUPBASE_URL= and paste their URL and</a:t>
            </a:r>
            <a:endParaRPr/>
          </a:p>
          <a:p>
            <a:pPr indent="0" lvl="0" marL="0" rtl="0" algn="l">
              <a:spcBef>
                <a:spcPts val="1200"/>
              </a:spcBef>
              <a:spcAft>
                <a:spcPts val="1200"/>
              </a:spcAft>
              <a:buNone/>
            </a:pPr>
            <a:r>
              <a:rPr lang="en"/>
              <a:t>REACT_APP_SUPABASE_KEY= and paste their Project API Keys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Creating Database</a:t>
            </a:r>
            <a:endParaRPr/>
          </a:p>
        </p:txBody>
      </p:sp>
      <p:sp>
        <p:nvSpPr>
          <p:cNvPr id="174" name="Google Shape;174;p30"/>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Navigate back to your project on supabase and navigate to the SQL Editor tab. </a:t>
            </a:r>
            <a:endParaRPr/>
          </a:p>
        </p:txBody>
      </p:sp>
      <p:pic>
        <p:nvPicPr>
          <p:cNvPr id="175" name="Google Shape;175;p30"/>
          <p:cNvPicPr preferRelativeResize="0"/>
          <p:nvPr/>
        </p:nvPicPr>
        <p:blipFill>
          <a:blip r:embed="rId3">
            <a:alphaModFix/>
          </a:blip>
          <a:stretch>
            <a:fillRect/>
          </a:stretch>
        </p:blipFill>
        <p:spPr>
          <a:xfrm>
            <a:off x="1214576" y="1664203"/>
            <a:ext cx="6112374" cy="2838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SQL </a:t>
            </a:r>
            <a:endParaRPr/>
          </a:p>
        </p:txBody>
      </p:sp>
      <p:sp>
        <p:nvSpPr>
          <p:cNvPr id="181" name="Google Shape;181;p31"/>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Once you have navigated to the SQL editor, enter this query to create all the necessary tables. </a:t>
            </a:r>
            <a:endParaRPr/>
          </a:p>
        </p:txBody>
      </p:sp>
      <p:pic>
        <p:nvPicPr>
          <p:cNvPr id="182" name="Google Shape;182;p31"/>
          <p:cNvPicPr preferRelativeResize="0"/>
          <p:nvPr/>
        </p:nvPicPr>
        <p:blipFill>
          <a:blip r:embed="rId3">
            <a:alphaModFix/>
          </a:blip>
          <a:stretch>
            <a:fillRect/>
          </a:stretch>
        </p:blipFill>
        <p:spPr>
          <a:xfrm>
            <a:off x="165425" y="1860128"/>
            <a:ext cx="2958123" cy="1280449"/>
          </a:xfrm>
          <a:prstGeom prst="rect">
            <a:avLst/>
          </a:prstGeom>
          <a:noFill/>
          <a:ln>
            <a:noFill/>
          </a:ln>
        </p:spPr>
      </p:pic>
      <p:pic>
        <p:nvPicPr>
          <p:cNvPr id="183" name="Google Shape;183;p31"/>
          <p:cNvPicPr preferRelativeResize="0"/>
          <p:nvPr/>
        </p:nvPicPr>
        <p:blipFill>
          <a:blip r:embed="rId4">
            <a:alphaModFix/>
          </a:blip>
          <a:stretch>
            <a:fillRect/>
          </a:stretch>
        </p:blipFill>
        <p:spPr>
          <a:xfrm>
            <a:off x="3226025" y="1519061"/>
            <a:ext cx="2507124" cy="1794575"/>
          </a:xfrm>
          <a:prstGeom prst="rect">
            <a:avLst/>
          </a:prstGeom>
          <a:noFill/>
          <a:ln>
            <a:noFill/>
          </a:ln>
        </p:spPr>
      </p:pic>
      <p:pic>
        <p:nvPicPr>
          <p:cNvPr id="184" name="Google Shape;184;p31"/>
          <p:cNvPicPr preferRelativeResize="0"/>
          <p:nvPr/>
        </p:nvPicPr>
        <p:blipFill>
          <a:blip r:embed="rId5">
            <a:alphaModFix/>
          </a:blip>
          <a:stretch>
            <a:fillRect/>
          </a:stretch>
        </p:blipFill>
        <p:spPr>
          <a:xfrm>
            <a:off x="6374024" y="1519038"/>
            <a:ext cx="2236474" cy="2277326"/>
          </a:xfrm>
          <a:prstGeom prst="rect">
            <a:avLst/>
          </a:prstGeom>
          <a:noFill/>
          <a:ln>
            <a:noFill/>
          </a:ln>
        </p:spPr>
      </p:pic>
      <p:pic>
        <p:nvPicPr>
          <p:cNvPr id="185" name="Google Shape;185;p31"/>
          <p:cNvPicPr preferRelativeResize="0"/>
          <p:nvPr/>
        </p:nvPicPr>
        <p:blipFill>
          <a:blip r:embed="rId6">
            <a:alphaModFix/>
          </a:blip>
          <a:stretch>
            <a:fillRect/>
          </a:stretch>
        </p:blipFill>
        <p:spPr>
          <a:xfrm>
            <a:off x="311700" y="3227100"/>
            <a:ext cx="1739299" cy="1648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p:txBody>
      </p:sp>
      <p:sp>
        <p:nvSpPr>
          <p:cNvPr id="66" name="Google Shape;66;p14"/>
          <p:cNvSpPr txBox="1"/>
          <p:nvPr>
            <p:ph idx="1" type="body"/>
          </p:nvPr>
        </p:nvSpPr>
        <p:spPr>
          <a:xfrm>
            <a:off x="311700" y="1210925"/>
            <a:ext cx="8520600" cy="3397200"/>
          </a:xfrm>
          <a:prstGeom prst="rect">
            <a:avLst/>
          </a:prstGeom>
        </p:spPr>
        <p:txBody>
          <a:bodyPr anchorCtr="0" anchor="t" bIns="91425" lIns="91425" spcFirstLastPara="1" rIns="91425" wrap="square" tIns="91425">
            <a:normAutofit/>
          </a:bodyPr>
          <a:lstStyle/>
          <a:p>
            <a:pPr indent="-387350" lvl="0" marL="457200" rtl="0" algn="l">
              <a:spcBef>
                <a:spcPts val="0"/>
              </a:spcBef>
              <a:spcAft>
                <a:spcPts val="0"/>
              </a:spcAft>
              <a:buSzPts val="2500"/>
              <a:buChar char="●"/>
            </a:pPr>
            <a:r>
              <a:rPr lang="en" sz="2500"/>
              <a:t>Purpose of Tavern Keeper</a:t>
            </a:r>
            <a:endParaRPr sz="2500"/>
          </a:p>
          <a:p>
            <a:pPr indent="-387350" lvl="0" marL="457200" rtl="0" algn="l">
              <a:spcBef>
                <a:spcPts val="0"/>
              </a:spcBef>
              <a:spcAft>
                <a:spcPts val="0"/>
              </a:spcAft>
              <a:buSzPts val="2500"/>
              <a:buChar char="●"/>
            </a:pPr>
            <a:r>
              <a:rPr lang="en" sz="2500"/>
              <a:t>Technologies that we utilized</a:t>
            </a:r>
            <a:endParaRPr sz="2500"/>
          </a:p>
          <a:p>
            <a:pPr indent="-387350" lvl="0" marL="457200" rtl="0" algn="l">
              <a:spcBef>
                <a:spcPts val="0"/>
              </a:spcBef>
              <a:spcAft>
                <a:spcPts val="0"/>
              </a:spcAft>
              <a:buSzPts val="2500"/>
              <a:buChar char="●"/>
            </a:pPr>
            <a:r>
              <a:rPr lang="en" sz="2500"/>
              <a:t>Details </a:t>
            </a:r>
            <a:r>
              <a:rPr lang="en" sz="2500"/>
              <a:t>about our design and our design process</a:t>
            </a:r>
            <a:endParaRPr sz="2500"/>
          </a:p>
          <a:p>
            <a:pPr indent="-387350" lvl="0" marL="457200" rtl="0" algn="l">
              <a:spcBef>
                <a:spcPts val="0"/>
              </a:spcBef>
              <a:spcAft>
                <a:spcPts val="0"/>
              </a:spcAft>
              <a:buSzPts val="2500"/>
              <a:buChar char="●"/>
            </a:pPr>
            <a:r>
              <a:rPr lang="en" sz="2500"/>
              <a:t>Steps for installation</a:t>
            </a:r>
            <a:endParaRPr sz="2500"/>
          </a:p>
          <a:p>
            <a:pPr indent="-387350" lvl="0" marL="457200" rtl="0" algn="l">
              <a:spcBef>
                <a:spcPts val="0"/>
              </a:spcBef>
              <a:spcAft>
                <a:spcPts val="0"/>
              </a:spcAft>
              <a:buSzPts val="2500"/>
              <a:buChar char="●"/>
            </a:pPr>
            <a:r>
              <a:rPr lang="en" sz="2500"/>
              <a:t>Problems that we ran into along the way</a:t>
            </a:r>
            <a:endParaRPr sz="2500"/>
          </a:p>
          <a:p>
            <a:pPr indent="-387350" lvl="0" marL="457200" rtl="0" algn="l">
              <a:spcBef>
                <a:spcPts val="0"/>
              </a:spcBef>
              <a:spcAft>
                <a:spcPts val="0"/>
              </a:spcAft>
              <a:buSzPts val="2500"/>
              <a:buChar char="●"/>
            </a:pPr>
            <a:r>
              <a:rPr lang="en" sz="2500"/>
              <a:t>Issues that we were not able to fix</a:t>
            </a:r>
            <a:endParaRPr sz="2500"/>
          </a:p>
          <a:p>
            <a:pPr indent="0" lvl="0" marL="45720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Running the application</a:t>
            </a:r>
            <a:endParaRPr/>
          </a:p>
        </p:txBody>
      </p:sp>
      <p:sp>
        <p:nvSpPr>
          <p:cNvPr id="191" name="Google Shape;191;p3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Users will then be able to run the command npm start in their terminal, causing the </a:t>
            </a:r>
            <a:r>
              <a:rPr lang="en"/>
              <a:t>application</a:t>
            </a:r>
            <a:r>
              <a:rPr lang="en"/>
              <a:t> to be created in their default web browser under localhost:3000</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92" name="Google Shape;192;p32"/>
          <p:cNvPicPr preferRelativeResize="0"/>
          <p:nvPr/>
        </p:nvPicPr>
        <p:blipFill>
          <a:blip r:embed="rId3">
            <a:alphaModFix/>
          </a:blip>
          <a:stretch>
            <a:fillRect/>
          </a:stretch>
        </p:blipFill>
        <p:spPr>
          <a:xfrm>
            <a:off x="1793150" y="1891100"/>
            <a:ext cx="5730752" cy="30940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Problems we faced</a:t>
            </a:r>
            <a:endParaRPr/>
          </a:p>
        </p:txBody>
      </p:sp>
      <p:sp>
        <p:nvSpPr>
          <p:cNvPr id="198" name="Google Shape;198;p33"/>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As we were all working with various </a:t>
            </a:r>
            <a:r>
              <a:rPr lang="en"/>
              <a:t>different</a:t>
            </a:r>
            <a:r>
              <a:rPr lang="en"/>
              <a:t> new technologies we faced many roadblocks </a:t>
            </a:r>
            <a:r>
              <a:rPr lang="en"/>
              <a:t>throughout</a:t>
            </a:r>
            <a:r>
              <a:rPr lang="en"/>
              <a:t> the way. However, we leaned on each other’s knowledge and were able to power through these problems successfully.</a:t>
            </a:r>
            <a:endParaRPr/>
          </a:p>
          <a:p>
            <a:pPr indent="-342900" lvl="0" marL="457200" rtl="0" algn="l">
              <a:spcBef>
                <a:spcPts val="0"/>
              </a:spcBef>
              <a:spcAft>
                <a:spcPts val="0"/>
              </a:spcAft>
              <a:buSzPts val="1800"/>
              <a:buChar char="●"/>
            </a:pPr>
            <a:r>
              <a:rPr lang="en"/>
              <a:t>Connecting our website to a server was something that none of us had any experience with previously. Vercel, however, was extremely user friendly and offered </a:t>
            </a:r>
            <a:r>
              <a:rPr lang="en"/>
              <a:t>documentation</a:t>
            </a:r>
            <a:r>
              <a:rPr lang="en"/>
              <a:t> to help walk us through the process.</a:t>
            </a:r>
            <a:endParaRPr/>
          </a:p>
          <a:p>
            <a:pPr indent="-342900" lvl="0" marL="457200" rtl="0" algn="l">
              <a:spcBef>
                <a:spcPts val="0"/>
              </a:spcBef>
              <a:spcAft>
                <a:spcPts val="0"/>
              </a:spcAft>
              <a:buSzPts val="1800"/>
              <a:buChar char="●"/>
            </a:pPr>
            <a:r>
              <a:rPr lang="en"/>
              <a:t>Connecting our database to our website was something that took us some time to master. None of us had worked with Supabase, or PostgreSQL, so this was a steep learning curve as well.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Problems part II</a:t>
            </a:r>
            <a:endParaRPr/>
          </a:p>
        </p:txBody>
      </p:sp>
      <p:sp>
        <p:nvSpPr>
          <p:cNvPr id="204" name="Google Shape;204;p3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Implementing a responsive design, to ensure that our website was able to resize for all screen sizes, was not something that came easy to us. We had to learn how to utilize media queries to ensure that everything that we had was properly displaying on screens smaller than our laptops</a:t>
            </a:r>
            <a:endParaRPr/>
          </a:p>
          <a:p>
            <a:pPr indent="0" lvl="0" marL="457200" rtl="0" algn="l">
              <a:spcBef>
                <a:spcPts val="120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5"/>
          <p:cNvSpPr txBox="1"/>
          <p:nvPr>
            <p:ph type="title"/>
          </p:nvPr>
        </p:nvSpPr>
        <p:spPr>
          <a:xfrm>
            <a:off x="311700" y="4686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Issues</a:t>
            </a:r>
            <a:endParaRPr/>
          </a:p>
        </p:txBody>
      </p:sp>
      <p:sp>
        <p:nvSpPr>
          <p:cNvPr id="210" name="Google Shape;210;p3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Pin System - Scrapped due to time constraints</a:t>
            </a:r>
            <a:endParaRPr/>
          </a:p>
          <a:p>
            <a:pPr indent="-342900" lvl="0" marL="457200" rtl="0" algn="l">
              <a:spcBef>
                <a:spcPts val="0"/>
              </a:spcBef>
              <a:spcAft>
                <a:spcPts val="0"/>
              </a:spcAft>
              <a:buSzPts val="1800"/>
              <a:buChar char="●"/>
            </a:pPr>
            <a:r>
              <a:rPr lang="en"/>
              <a:t>Profile Pictures - changed to file upload due to time constraints</a:t>
            </a:r>
            <a:endParaRPr/>
          </a:p>
          <a:p>
            <a:pPr indent="-342900" lvl="0" marL="457200" rtl="0" algn="l">
              <a:spcBef>
                <a:spcPts val="0"/>
              </a:spcBef>
              <a:spcAft>
                <a:spcPts val="0"/>
              </a:spcAft>
              <a:buSzPts val="1800"/>
              <a:buChar char="●"/>
            </a:pPr>
            <a:r>
              <a:rPr lang="en"/>
              <a:t>Community Author Filter</a:t>
            </a:r>
            <a:endParaRPr/>
          </a:p>
          <a:p>
            <a:pPr indent="-342900" lvl="0" marL="457200" rtl="0" algn="l">
              <a:spcBef>
                <a:spcPts val="0"/>
              </a:spcBef>
              <a:spcAft>
                <a:spcPts val="0"/>
              </a:spcAft>
              <a:buSzPts val="1800"/>
              <a:buChar char="●"/>
            </a:pPr>
            <a:r>
              <a:rPr lang="en"/>
              <a:t>Community View - minimal interaction</a:t>
            </a:r>
            <a:endParaRPr/>
          </a:p>
          <a:p>
            <a:pPr indent="-342900" lvl="0" marL="457200" rtl="0" algn="l">
              <a:spcBef>
                <a:spcPts val="0"/>
              </a:spcBef>
              <a:spcAft>
                <a:spcPts val="0"/>
              </a:spcAft>
              <a:buSzPts val="1800"/>
              <a:buChar char="●"/>
            </a:pPr>
            <a:r>
              <a:rPr lang="en"/>
              <a:t>World Preview - </a:t>
            </a:r>
            <a:r>
              <a:rPr lang="en"/>
              <a:t>information</a:t>
            </a:r>
            <a:r>
              <a:rPr lang="en"/>
              <a:t> overview simplified due to time constraints</a:t>
            </a:r>
            <a:endParaRPr/>
          </a:p>
          <a:p>
            <a:pPr indent="-342900" lvl="0" marL="457200" rtl="0" algn="l">
              <a:spcBef>
                <a:spcPts val="0"/>
              </a:spcBef>
              <a:spcAft>
                <a:spcPts val="0"/>
              </a:spcAft>
              <a:buSzPts val="1800"/>
              <a:buChar char="●"/>
            </a:pPr>
            <a:r>
              <a:rPr lang="en"/>
              <a:t>World Formatting - text over run bug</a:t>
            </a:r>
            <a:endParaRPr/>
          </a:p>
          <a:p>
            <a:pPr indent="-342900" lvl="0" marL="457200" rtl="0" algn="l">
              <a:spcBef>
                <a:spcPts val="0"/>
              </a:spcBef>
              <a:spcAft>
                <a:spcPts val="0"/>
              </a:spcAft>
              <a:buSzPts val="1800"/>
              <a:buChar char="●"/>
            </a:pPr>
            <a:r>
              <a:rPr lang="en"/>
              <a:t>World Configuration - can not edit data on overview page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a:t>
            </a:r>
            <a:endParaRPr/>
          </a:p>
        </p:txBody>
      </p:sp>
      <p:sp>
        <p:nvSpPr>
          <p:cNvPr id="216" name="Google Shape;216;p3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Thank you all for listening, are there any 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Purpose</a:t>
            </a:r>
            <a:endParaRPr/>
          </a:p>
        </p:txBody>
      </p:sp>
      <p:sp>
        <p:nvSpPr>
          <p:cNvPr id="72" name="Google Shape;72;p15"/>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purpose of Tavern Keeper is to allow authors, creators, and game masters to efficiently store and </a:t>
            </a:r>
            <a:r>
              <a:rPr lang="en"/>
              <a:t>access</a:t>
            </a:r>
            <a:r>
              <a:rPr lang="en"/>
              <a:t> all of their data</a:t>
            </a:r>
            <a:endParaRPr/>
          </a:p>
          <a:p>
            <a:pPr indent="-342900" lvl="0" marL="457200" rtl="0" algn="l">
              <a:spcBef>
                <a:spcPts val="0"/>
              </a:spcBef>
              <a:spcAft>
                <a:spcPts val="0"/>
              </a:spcAft>
              <a:buSzPts val="1800"/>
              <a:buChar char="●"/>
            </a:pPr>
            <a:r>
              <a:rPr lang="en"/>
              <a:t>Tavern Keeper will allow these </a:t>
            </a:r>
            <a:r>
              <a:rPr lang="en"/>
              <a:t>people</a:t>
            </a:r>
            <a:r>
              <a:rPr lang="en"/>
              <a:t> to have the website pulled up as they are creating stories or playing games and easily find details about a certain character, map, </a:t>
            </a:r>
            <a:r>
              <a:rPr lang="en"/>
              <a:t>location</a:t>
            </a:r>
            <a:r>
              <a:rPr lang="en"/>
              <a:t>, or event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Technologies</a:t>
            </a:r>
            <a:endParaRPr/>
          </a:p>
        </p:txBody>
      </p:sp>
      <p:sp>
        <p:nvSpPr>
          <p:cNvPr id="78" name="Google Shape;78;p1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Frontend: React</a:t>
            </a:r>
            <a:endParaRPr/>
          </a:p>
          <a:p>
            <a:pPr indent="-317500" lvl="1" marL="914400" rtl="0" algn="l">
              <a:spcBef>
                <a:spcPts val="0"/>
              </a:spcBef>
              <a:spcAft>
                <a:spcPts val="0"/>
              </a:spcAft>
              <a:buSzPts val="1400"/>
              <a:buChar char="○"/>
            </a:pPr>
            <a:r>
              <a:rPr lang="en"/>
              <a:t>We used React due to it being widely popular in the job market today as well as having some prior experience in using React.</a:t>
            </a:r>
            <a:endParaRPr/>
          </a:p>
          <a:p>
            <a:pPr indent="-342900" lvl="0" marL="457200" rtl="0" algn="l">
              <a:spcBef>
                <a:spcPts val="0"/>
              </a:spcBef>
              <a:spcAft>
                <a:spcPts val="0"/>
              </a:spcAft>
              <a:buSzPts val="1800"/>
              <a:buChar char="●"/>
            </a:pPr>
            <a:r>
              <a:rPr lang="en"/>
              <a:t>Backend: Node.js</a:t>
            </a:r>
            <a:endParaRPr/>
          </a:p>
          <a:p>
            <a:pPr indent="-317500" lvl="1" marL="914400" rtl="0" algn="l">
              <a:spcBef>
                <a:spcPts val="0"/>
              </a:spcBef>
              <a:spcAft>
                <a:spcPts val="0"/>
              </a:spcAft>
              <a:buSzPts val="1400"/>
              <a:buChar char="○"/>
            </a:pPr>
            <a:r>
              <a:rPr lang="en"/>
              <a:t>Utilizing node.js as our backend allowed us to seamlessly communicate between our database and our frontend.</a:t>
            </a:r>
            <a:endParaRPr/>
          </a:p>
          <a:p>
            <a:pPr indent="-342900" lvl="0" marL="457200" rtl="0" algn="l">
              <a:spcBef>
                <a:spcPts val="0"/>
              </a:spcBef>
              <a:spcAft>
                <a:spcPts val="0"/>
              </a:spcAft>
              <a:buSzPts val="1800"/>
              <a:buChar char="●"/>
            </a:pPr>
            <a:r>
              <a:rPr lang="en"/>
              <a:t>Server: Vercel</a:t>
            </a:r>
            <a:endParaRPr/>
          </a:p>
          <a:p>
            <a:pPr indent="-317500" lvl="1" marL="914400" rtl="0" algn="l">
              <a:spcBef>
                <a:spcPts val="0"/>
              </a:spcBef>
              <a:spcAft>
                <a:spcPts val="0"/>
              </a:spcAft>
              <a:buSzPts val="1400"/>
              <a:buChar char="○"/>
            </a:pPr>
            <a:r>
              <a:rPr lang="en"/>
              <a:t>Vercel was an easy pick as documentation showed that integration between our React frontend and Node.js backend would be seamless.</a:t>
            </a:r>
            <a:endParaRPr/>
          </a:p>
          <a:p>
            <a:pPr indent="-342900" lvl="0" marL="457200" rtl="0" algn="l">
              <a:spcBef>
                <a:spcPts val="0"/>
              </a:spcBef>
              <a:spcAft>
                <a:spcPts val="0"/>
              </a:spcAft>
              <a:buSzPts val="1800"/>
              <a:buChar char="●"/>
            </a:pPr>
            <a:r>
              <a:rPr lang="en"/>
              <a:t>Database: Supabase</a:t>
            </a:r>
            <a:endParaRPr/>
          </a:p>
          <a:p>
            <a:pPr indent="-317500" lvl="1" marL="914400" rtl="0" algn="l">
              <a:spcBef>
                <a:spcPts val="0"/>
              </a:spcBef>
              <a:spcAft>
                <a:spcPts val="0"/>
              </a:spcAft>
              <a:buSzPts val="1400"/>
              <a:buChar char="○"/>
            </a:pPr>
            <a:r>
              <a:rPr lang="en"/>
              <a:t>Supabase is efficiently connected to Vercel out of the box, so integrating it into our system was extremely easy.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Component Design</a:t>
            </a:r>
            <a:endParaRPr/>
          </a:p>
        </p:txBody>
      </p:sp>
      <p:sp>
        <p:nvSpPr>
          <p:cNvPr id="84" name="Google Shape;84;p17"/>
          <p:cNvSpPr txBox="1"/>
          <p:nvPr>
            <p:ph idx="1" type="body"/>
          </p:nvPr>
        </p:nvSpPr>
        <p:spPr>
          <a:xfrm>
            <a:off x="311700" y="1171600"/>
            <a:ext cx="4260300" cy="3676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React components - 3 categories:</a:t>
            </a:r>
            <a:endParaRPr/>
          </a:p>
          <a:p>
            <a:pPr indent="-342900" lvl="0" marL="457200" rtl="0" algn="l">
              <a:spcBef>
                <a:spcPts val="1200"/>
              </a:spcBef>
              <a:spcAft>
                <a:spcPts val="0"/>
              </a:spcAft>
              <a:buSzPts val="1800"/>
              <a:buChar char="●"/>
            </a:pPr>
            <a:r>
              <a:rPr lang="en"/>
              <a:t>Pages: large component, corresponds to a page on Tavern Keeper</a:t>
            </a:r>
            <a:endParaRPr/>
          </a:p>
          <a:p>
            <a:pPr indent="-342900" lvl="0" marL="457200" rtl="0" algn="l">
              <a:spcBef>
                <a:spcPts val="0"/>
              </a:spcBef>
              <a:spcAft>
                <a:spcPts val="0"/>
              </a:spcAft>
              <a:buSzPts val="1800"/>
              <a:buChar char="●"/>
            </a:pPr>
            <a:r>
              <a:rPr lang="en"/>
              <a:t>Subpages: moderate sized component, corresponds to data entry category</a:t>
            </a:r>
            <a:endParaRPr/>
          </a:p>
          <a:p>
            <a:pPr indent="-342900" lvl="0" marL="457200" rtl="0" algn="l">
              <a:spcBef>
                <a:spcPts val="0"/>
              </a:spcBef>
              <a:spcAft>
                <a:spcPts val="0"/>
              </a:spcAft>
              <a:buSzPts val="1800"/>
              <a:buChar char="●"/>
            </a:pPr>
            <a:r>
              <a:rPr lang="en"/>
              <a:t>Component: small sized component, </a:t>
            </a:r>
            <a:r>
              <a:rPr lang="en"/>
              <a:t>pop ups</a:t>
            </a:r>
            <a:r>
              <a:rPr lang="en"/>
              <a:t>, larger UI components too small to be its own page</a:t>
            </a:r>
            <a:endParaRPr/>
          </a:p>
          <a:p>
            <a:pPr indent="0" lvl="0" marL="0" rtl="0" algn="l">
              <a:spcBef>
                <a:spcPts val="1200"/>
              </a:spcBef>
              <a:spcAft>
                <a:spcPts val="1200"/>
              </a:spcAft>
              <a:buNone/>
            </a:pPr>
            <a:r>
              <a:rPr lang="en"/>
              <a:t>Also - App (routing) &amp; Index (rendering)</a:t>
            </a:r>
            <a:endParaRPr/>
          </a:p>
        </p:txBody>
      </p:sp>
      <p:pic>
        <p:nvPicPr>
          <p:cNvPr id="85" name="Google Shape;85;p17" title="ReactComponents.png"/>
          <p:cNvPicPr preferRelativeResize="0"/>
          <p:nvPr/>
        </p:nvPicPr>
        <p:blipFill>
          <a:blip r:embed="rId3">
            <a:alphaModFix/>
          </a:blip>
          <a:stretch>
            <a:fillRect/>
          </a:stretch>
        </p:blipFill>
        <p:spPr>
          <a:xfrm>
            <a:off x="6103475" y="120700"/>
            <a:ext cx="1845100" cy="490209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Interface Design</a:t>
            </a:r>
            <a:endParaRPr/>
          </a:p>
        </p:txBody>
      </p:sp>
      <p:sp>
        <p:nvSpPr>
          <p:cNvPr id="91" name="Google Shape;91;p18"/>
          <p:cNvSpPr txBox="1"/>
          <p:nvPr>
            <p:ph idx="1" type="body"/>
          </p:nvPr>
        </p:nvSpPr>
        <p:spPr>
          <a:xfrm>
            <a:off x="311700" y="1171600"/>
            <a:ext cx="42603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No major </a:t>
            </a:r>
            <a:r>
              <a:rPr lang="en"/>
              <a:t>delineation</a:t>
            </a:r>
            <a:r>
              <a:rPr lang="en"/>
              <a:t> from </a:t>
            </a:r>
            <a:r>
              <a:rPr lang="en"/>
              <a:t>initial</a:t>
            </a:r>
            <a:r>
              <a:rPr lang="en"/>
              <a:t> design</a:t>
            </a:r>
            <a:endParaRPr/>
          </a:p>
          <a:p>
            <a:pPr indent="-342900" lvl="0" marL="457200" rtl="0" algn="l">
              <a:spcBef>
                <a:spcPts val="0"/>
              </a:spcBef>
              <a:spcAft>
                <a:spcPts val="0"/>
              </a:spcAft>
              <a:buSzPts val="1800"/>
              <a:buChar char="●"/>
            </a:pPr>
            <a:r>
              <a:rPr lang="en"/>
              <a:t>Simple, compact</a:t>
            </a:r>
            <a:endParaRPr/>
          </a:p>
          <a:p>
            <a:pPr indent="-342900" lvl="0" marL="457200" rtl="0" algn="l">
              <a:spcBef>
                <a:spcPts val="0"/>
              </a:spcBef>
              <a:spcAft>
                <a:spcPts val="0"/>
              </a:spcAft>
              <a:buSzPts val="1800"/>
              <a:buChar char="●"/>
            </a:pPr>
            <a:r>
              <a:rPr lang="en"/>
              <a:t>Image assets – free, open source, or AI generated (Gemini Flash 2.0)</a:t>
            </a:r>
            <a:endParaRPr/>
          </a:p>
        </p:txBody>
      </p:sp>
      <p:pic>
        <p:nvPicPr>
          <p:cNvPr id="92" name="Google Shape;92;p18" title="TVRNHOME.png"/>
          <p:cNvPicPr preferRelativeResize="0"/>
          <p:nvPr/>
        </p:nvPicPr>
        <p:blipFill>
          <a:blip r:embed="rId3">
            <a:alphaModFix/>
          </a:blip>
          <a:stretch>
            <a:fillRect/>
          </a:stretch>
        </p:blipFill>
        <p:spPr>
          <a:xfrm>
            <a:off x="5517925" y="0"/>
            <a:ext cx="3626076" cy="1867925"/>
          </a:xfrm>
          <a:prstGeom prst="rect">
            <a:avLst/>
          </a:prstGeom>
          <a:noFill/>
          <a:ln>
            <a:noFill/>
          </a:ln>
        </p:spPr>
      </p:pic>
      <p:pic>
        <p:nvPicPr>
          <p:cNvPr id="93" name="Google Shape;93;p18" title="TVRNCOMM.png"/>
          <p:cNvPicPr preferRelativeResize="0"/>
          <p:nvPr/>
        </p:nvPicPr>
        <p:blipFill rotWithShape="1">
          <a:blip r:embed="rId4">
            <a:alphaModFix/>
          </a:blip>
          <a:srcRect b="0" l="0" r="0" t="0"/>
          <a:stretch/>
        </p:blipFill>
        <p:spPr>
          <a:xfrm>
            <a:off x="5517925" y="2837775"/>
            <a:ext cx="3626076" cy="21973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Backend Design</a:t>
            </a:r>
            <a:endParaRPr/>
          </a:p>
        </p:txBody>
      </p:sp>
      <p:sp>
        <p:nvSpPr>
          <p:cNvPr id="99" name="Google Shape;99;p19"/>
          <p:cNvSpPr txBox="1"/>
          <p:nvPr>
            <p:ph idx="1" type="body"/>
          </p:nvPr>
        </p:nvSpPr>
        <p:spPr>
          <a:xfrm>
            <a:off x="311700" y="1171600"/>
            <a:ext cx="42603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Supabase KEY and URL setup</a:t>
            </a:r>
            <a:endParaRPr/>
          </a:p>
          <a:p>
            <a:pPr indent="-342900" lvl="0" marL="457200" rtl="0" algn="l">
              <a:spcBef>
                <a:spcPts val="0"/>
              </a:spcBef>
              <a:spcAft>
                <a:spcPts val="0"/>
              </a:spcAft>
              <a:buSzPts val="1800"/>
              <a:buChar char="●"/>
            </a:pPr>
            <a:r>
              <a:rPr lang="en"/>
              <a:t>Database statements – minimal SQL, calls could be written in JS once setup</a:t>
            </a:r>
            <a:endParaRPr/>
          </a:p>
          <a:p>
            <a:pPr indent="-342900" lvl="0" marL="457200" rtl="0" algn="l">
              <a:spcBef>
                <a:spcPts val="0"/>
              </a:spcBef>
              <a:spcAft>
                <a:spcPts val="0"/>
              </a:spcAft>
              <a:buSzPts val="1800"/>
              <a:buChar char="●"/>
            </a:pPr>
            <a:r>
              <a:rPr lang="en"/>
              <a:t>Image Buckets – stores using a URL, </a:t>
            </a:r>
            <a:r>
              <a:rPr lang="en"/>
              <a:t>fulfilled</a:t>
            </a:r>
            <a:r>
              <a:rPr lang="en"/>
              <a:t> all image storage needs</a:t>
            </a:r>
            <a:endParaRPr/>
          </a:p>
        </p:txBody>
      </p:sp>
      <p:pic>
        <p:nvPicPr>
          <p:cNvPr id="100" name="Google Shape;100;p19" title="Screenshot 2025-05-08 at 9.23.16 AM.png"/>
          <p:cNvPicPr preferRelativeResize="0"/>
          <p:nvPr/>
        </p:nvPicPr>
        <p:blipFill>
          <a:blip r:embed="rId3">
            <a:alphaModFix/>
          </a:blip>
          <a:stretch>
            <a:fillRect/>
          </a:stretch>
        </p:blipFill>
        <p:spPr>
          <a:xfrm>
            <a:off x="5109275" y="266275"/>
            <a:ext cx="2814400" cy="4610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Backend Design cont.</a:t>
            </a:r>
            <a:endParaRPr/>
          </a:p>
        </p:txBody>
      </p:sp>
      <p:sp>
        <p:nvSpPr>
          <p:cNvPr id="106" name="Google Shape;106;p20"/>
          <p:cNvSpPr txBox="1"/>
          <p:nvPr>
            <p:ph idx="1" type="body"/>
          </p:nvPr>
        </p:nvSpPr>
        <p:spPr>
          <a:xfrm>
            <a:off x="311700" y="1171600"/>
            <a:ext cx="4260300" cy="33972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Most tables are based on data entry categories</a:t>
            </a:r>
            <a:endParaRPr/>
          </a:p>
          <a:p>
            <a:pPr indent="-317500" lvl="1" marL="914400" rtl="0" algn="l">
              <a:spcBef>
                <a:spcPts val="0"/>
              </a:spcBef>
              <a:spcAft>
                <a:spcPts val="0"/>
              </a:spcAft>
              <a:buSzPts val="1400"/>
              <a:buChar char="○"/>
            </a:pPr>
            <a:r>
              <a:rPr lang="en"/>
              <a:t>Character, Map, Location, etc.</a:t>
            </a:r>
            <a:endParaRPr/>
          </a:p>
          <a:p>
            <a:pPr indent="-342900" lvl="0" marL="457200" rtl="0" algn="l">
              <a:spcBef>
                <a:spcPts val="0"/>
              </a:spcBef>
              <a:spcAft>
                <a:spcPts val="0"/>
              </a:spcAft>
              <a:buSzPts val="1800"/>
              <a:buChar char="●"/>
            </a:pPr>
            <a:r>
              <a:rPr lang="en"/>
              <a:t>The rest are worlds and broad user data</a:t>
            </a:r>
            <a:endParaRPr/>
          </a:p>
          <a:p>
            <a:pPr indent="-317500" lvl="1" marL="914400" rtl="0" algn="l">
              <a:spcBef>
                <a:spcPts val="0"/>
              </a:spcBef>
              <a:spcAft>
                <a:spcPts val="0"/>
              </a:spcAft>
              <a:buSzPts val="1400"/>
              <a:buChar char="○"/>
            </a:pPr>
            <a:r>
              <a:rPr lang="en"/>
              <a:t>Username, desc, email</a:t>
            </a:r>
            <a:endParaRPr/>
          </a:p>
          <a:p>
            <a:pPr indent="-342900" lvl="0" marL="457200" rtl="0" algn="l">
              <a:spcBef>
                <a:spcPts val="0"/>
              </a:spcBef>
              <a:spcAft>
                <a:spcPts val="0"/>
              </a:spcAft>
              <a:buSzPts val="1800"/>
              <a:buChar char="●"/>
            </a:pPr>
            <a:r>
              <a:rPr lang="en"/>
              <a:t>Process for creating </a:t>
            </a:r>
            <a:r>
              <a:rPr lang="en"/>
              <a:t>database</a:t>
            </a:r>
            <a:r>
              <a:rPr lang="en"/>
              <a:t> and tables was mostly visual on Supabase</a:t>
            </a:r>
            <a:endParaRPr/>
          </a:p>
          <a:p>
            <a:pPr indent="-342900" lvl="0" marL="457200" rtl="0" algn="l">
              <a:spcBef>
                <a:spcPts val="0"/>
              </a:spcBef>
              <a:spcAft>
                <a:spcPts val="0"/>
              </a:spcAft>
              <a:buSzPts val="1800"/>
              <a:buChar char="●"/>
            </a:pPr>
            <a:r>
              <a:rPr lang="en"/>
              <a:t>Functions and triggers can also be stored on Supabase </a:t>
            </a:r>
            <a:endParaRPr/>
          </a:p>
        </p:txBody>
      </p:sp>
      <p:pic>
        <p:nvPicPr>
          <p:cNvPr id="107" name="Google Shape;107;p20" title="Screenshot 2025-05-08 at 9.25.40 AM.png"/>
          <p:cNvPicPr preferRelativeResize="0"/>
          <p:nvPr/>
        </p:nvPicPr>
        <p:blipFill>
          <a:blip r:embed="rId3">
            <a:alphaModFix/>
          </a:blip>
          <a:stretch>
            <a:fillRect/>
          </a:stretch>
        </p:blipFill>
        <p:spPr>
          <a:xfrm>
            <a:off x="4714525" y="1510763"/>
            <a:ext cx="4267201" cy="212197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Server Design</a:t>
            </a:r>
            <a:endParaRPr/>
          </a:p>
        </p:txBody>
      </p:sp>
      <p:sp>
        <p:nvSpPr>
          <p:cNvPr id="113" name="Google Shape;113;p21"/>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Vercel linked with Github repository – instant deployment once changes were made</a:t>
            </a:r>
            <a:endParaRPr/>
          </a:p>
          <a:p>
            <a:pPr indent="0" lvl="0" marL="0" rtl="0" algn="l">
              <a:spcBef>
                <a:spcPts val="1200"/>
              </a:spcBef>
              <a:spcAft>
                <a:spcPts val="0"/>
              </a:spcAft>
              <a:buNone/>
            </a:pPr>
            <a:r>
              <a:rPr lang="en"/>
              <a:t>Vercel analytics (user activity) and Security (vercell firewall)</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